
<file path=[Content_Types].xml><?xml version="1.0" encoding="utf-8"?>
<Types xmlns="http://schemas.openxmlformats.org/package/2006/content-types">
  <Default Extension="amr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19"/>
  </p:notesMasterIdLst>
  <p:sldIdLst>
    <p:sldId id="291" r:id="rId2"/>
    <p:sldId id="290" r:id="rId3"/>
    <p:sldId id="256" r:id="rId4"/>
    <p:sldId id="289" r:id="rId5"/>
    <p:sldId id="288" r:id="rId6"/>
    <p:sldId id="264" r:id="rId7"/>
    <p:sldId id="278" r:id="rId8"/>
    <p:sldId id="269" r:id="rId9"/>
    <p:sldId id="270" r:id="rId10"/>
    <p:sldId id="284" r:id="rId11"/>
    <p:sldId id="272" r:id="rId12"/>
    <p:sldId id="271" r:id="rId13"/>
    <p:sldId id="287" r:id="rId14"/>
    <p:sldId id="274" r:id="rId15"/>
    <p:sldId id="275" r:id="rId16"/>
    <p:sldId id="276" r:id="rId17"/>
    <p:sldId id="285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00247-A606-430A-8C62-BCDEB9FDAEDC}" v="37" dt="2023-03-15T12:02:31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340C9-626D-41CB-A5EF-6B32B9FC938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EC5CD-1C76-47CA-AF79-5C73526607F5}">
      <dgm:prSet/>
      <dgm:spPr>
        <a:solidFill>
          <a:srgbClr val="45255E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Handwerk, Technik und Produktion</a:t>
          </a:r>
          <a:endParaRPr lang="en-US" dirty="0">
            <a:solidFill>
              <a:schemeClr val="bg2"/>
            </a:solidFill>
          </a:endParaRPr>
        </a:p>
      </dgm:t>
    </dgm:pt>
    <dgm:pt modelId="{CCF67BBB-A081-41F7-976E-9EF510DA5480}" type="parTrans" cxnId="{F6D7C476-5750-4E30-9A9C-96EFA1050795}">
      <dgm:prSet/>
      <dgm:spPr/>
      <dgm:t>
        <a:bodyPr/>
        <a:lstStyle/>
        <a:p>
          <a:endParaRPr lang="en-US"/>
        </a:p>
      </dgm:t>
    </dgm:pt>
    <dgm:pt modelId="{DC14422F-9A17-4934-A29D-9C6052C83986}" type="sibTrans" cxnId="{F6D7C476-5750-4E30-9A9C-96EFA1050795}">
      <dgm:prSet/>
      <dgm:spPr/>
      <dgm:t>
        <a:bodyPr/>
        <a:lstStyle/>
        <a:p>
          <a:endParaRPr lang="en-US"/>
        </a:p>
      </dgm:t>
    </dgm:pt>
    <dgm:pt modelId="{694359E4-2428-4A43-9756-93AC1142C252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Handel, Verkauf und Vertrieb</a:t>
          </a:r>
          <a:endParaRPr lang="en-US" dirty="0"/>
        </a:p>
      </dgm:t>
    </dgm:pt>
    <dgm:pt modelId="{3CA08D42-7221-4214-91A3-AC03FD0B2732}" type="parTrans" cxnId="{832E64B5-8B4B-4391-94E0-A75D7C9FA284}">
      <dgm:prSet/>
      <dgm:spPr/>
      <dgm:t>
        <a:bodyPr/>
        <a:lstStyle/>
        <a:p>
          <a:endParaRPr lang="en-US"/>
        </a:p>
      </dgm:t>
    </dgm:pt>
    <dgm:pt modelId="{63F5E438-0647-4067-9889-6906AEC2F336}" type="sibTrans" cxnId="{832E64B5-8B4B-4391-94E0-A75D7C9FA284}">
      <dgm:prSet/>
      <dgm:spPr/>
      <dgm:t>
        <a:bodyPr/>
        <a:lstStyle/>
        <a:p>
          <a:endParaRPr lang="en-US"/>
        </a:p>
      </dgm:t>
    </dgm:pt>
    <dgm:pt modelId="{691AD886-32BD-4BEA-AA57-C68C13059B59}">
      <dgm:prSet/>
      <dgm:spPr>
        <a:solidFill>
          <a:srgbClr val="45255E"/>
        </a:solidFill>
      </dgm:spPr>
      <dgm:t>
        <a:bodyPr/>
        <a:lstStyle/>
        <a:p>
          <a:r>
            <a:rPr lang="de-DE"/>
            <a:t>Büro, Dienstleistung und IT</a:t>
          </a:r>
          <a:endParaRPr lang="en-US"/>
        </a:p>
      </dgm:t>
    </dgm:pt>
    <dgm:pt modelId="{666AC598-5819-4F2D-ABBD-6117FDBD4757}" type="parTrans" cxnId="{471A0C2C-D320-428B-821A-611174864890}">
      <dgm:prSet/>
      <dgm:spPr/>
      <dgm:t>
        <a:bodyPr/>
        <a:lstStyle/>
        <a:p>
          <a:endParaRPr lang="en-US"/>
        </a:p>
      </dgm:t>
    </dgm:pt>
    <dgm:pt modelId="{35DDF37E-62CC-43AC-B249-4FBC09BBB946}" type="sibTrans" cxnId="{471A0C2C-D320-428B-821A-611174864890}">
      <dgm:prSet/>
      <dgm:spPr/>
      <dgm:t>
        <a:bodyPr/>
        <a:lstStyle/>
        <a:p>
          <a:endParaRPr lang="en-US"/>
        </a:p>
      </dgm:t>
    </dgm:pt>
    <dgm:pt modelId="{47145B87-1028-4FF6-BFB8-32346E2A92B8}">
      <dgm:prSet/>
      <dgm:spPr>
        <a:solidFill>
          <a:schemeClr val="accent1"/>
        </a:solidFill>
      </dgm:spPr>
      <dgm:t>
        <a:bodyPr/>
        <a:lstStyle/>
        <a:p>
          <a:r>
            <a:rPr lang="de-DE"/>
            <a:t>Finanzen, Versicherungen und Immobilien</a:t>
          </a:r>
          <a:endParaRPr lang="en-US"/>
        </a:p>
      </dgm:t>
    </dgm:pt>
    <dgm:pt modelId="{05AD24B9-6391-4517-AFCE-2EE8A89FA1C4}" type="parTrans" cxnId="{8E635E8B-6912-4184-B275-A4D93893D0AD}">
      <dgm:prSet/>
      <dgm:spPr/>
      <dgm:t>
        <a:bodyPr/>
        <a:lstStyle/>
        <a:p>
          <a:endParaRPr lang="en-US"/>
        </a:p>
      </dgm:t>
    </dgm:pt>
    <dgm:pt modelId="{B209AA28-1E6B-493D-BB44-913637ECE661}" type="sibTrans" cxnId="{8E635E8B-6912-4184-B275-A4D93893D0AD}">
      <dgm:prSet/>
      <dgm:spPr/>
      <dgm:t>
        <a:bodyPr/>
        <a:lstStyle/>
        <a:p>
          <a:endParaRPr lang="en-US"/>
        </a:p>
      </dgm:t>
    </dgm:pt>
    <dgm:pt modelId="{1B457245-137A-4128-8BB6-9F48BC9CB630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Gastronomie, Hotel und Touristik</a:t>
          </a:r>
          <a:endParaRPr lang="en-US" dirty="0"/>
        </a:p>
      </dgm:t>
    </dgm:pt>
    <dgm:pt modelId="{428CEB0E-048E-4FA3-A540-9C3ADA04C4EC}" type="parTrans" cxnId="{CC721D99-E703-426D-B106-45E1B8FFBF61}">
      <dgm:prSet/>
      <dgm:spPr/>
      <dgm:t>
        <a:bodyPr/>
        <a:lstStyle/>
        <a:p>
          <a:endParaRPr lang="en-US"/>
        </a:p>
      </dgm:t>
    </dgm:pt>
    <dgm:pt modelId="{17E38BE1-4059-40BB-8601-570994524167}" type="sibTrans" cxnId="{CC721D99-E703-426D-B106-45E1B8FFBF61}">
      <dgm:prSet/>
      <dgm:spPr/>
      <dgm:t>
        <a:bodyPr/>
        <a:lstStyle/>
        <a:p>
          <a:endParaRPr lang="en-US"/>
        </a:p>
      </dgm:t>
    </dgm:pt>
    <dgm:pt modelId="{73E761DB-1228-4D74-98E2-DD1B11945C75}">
      <dgm:prSet/>
      <dgm:spPr>
        <a:solidFill>
          <a:srgbClr val="45255E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Gesundheit, Medizin, Pflege und Soziales</a:t>
          </a:r>
          <a:endParaRPr lang="en-US" dirty="0">
            <a:solidFill>
              <a:schemeClr val="bg2"/>
            </a:solidFill>
          </a:endParaRPr>
        </a:p>
      </dgm:t>
    </dgm:pt>
    <dgm:pt modelId="{C7D8CFE6-F581-4903-BFAA-273EC0ECA053}" type="parTrans" cxnId="{4D8F0285-EA64-4DB4-86C8-23648343E073}">
      <dgm:prSet/>
      <dgm:spPr/>
      <dgm:t>
        <a:bodyPr/>
        <a:lstStyle/>
        <a:p>
          <a:endParaRPr lang="en-US"/>
        </a:p>
      </dgm:t>
    </dgm:pt>
    <dgm:pt modelId="{C1E0AF87-20BF-4BB5-965E-E0E9DB3A7AD9}" type="sibTrans" cxnId="{4D8F0285-EA64-4DB4-86C8-23648343E073}">
      <dgm:prSet/>
      <dgm:spPr/>
      <dgm:t>
        <a:bodyPr/>
        <a:lstStyle/>
        <a:p>
          <a:endParaRPr lang="en-US"/>
        </a:p>
      </dgm:t>
    </dgm:pt>
    <dgm:pt modelId="{DD7685E5-472E-4D60-9B17-FEC14497D39A}">
      <dgm:prSet/>
      <dgm:spPr>
        <a:solidFill>
          <a:schemeClr val="accent1"/>
        </a:solidFill>
      </dgm:spPr>
      <dgm:t>
        <a:bodyPr/>
        <a:lstStyle/>
        <a:p>
          <a:r>
            <a:rPr lang="de-DE"/>
            <a:t>Logistik, Transport und Verkehr</a:t>
          </a:r>
          <a:endParaRPr lang="en-US"/>
        </a:p>
      </dgm:t>
    </dgm:pt>
    <dgm:pt modelId="{D6D9E59D-140D-4826-9550-41EA67D0FBB9}" type="parTrans" cxnId="{A6E6C466-8BCC-450B-9962-A0052F752264}">
      <dgm:prSet/>
      <dgm:spPr/>
      <dgm:t>
        <a:bodyPr/>
        <a:lstStyle/>
        <a:p>
          <a:endParaRPr lang="en-US"/>
        </a:p>
      </dgm:t>
    </dgm:pt>
    <dgm:pt modelId="{19525D81-B0F0-4E1A-A2D1-98D24F0762F2}" type="sibTrans" cxnId="{A6E6C466-8BCC-450B-9962-A0052F752264}">
      <dgm:prSet/>
      <dgm:spPr/>
      <dgm:t>
        <a:bodyPr/>
        <a:lstStyle/>
        <a:p>
          <a:endParaRPr lang="en-US"/>
        </a:p>
      </dgm:t>
    </dgm:pt>
    <dgm:pt modelId="{2281FCB0-7D2A-4578-989B-B8A6E1EC71EA}">
      <dgm:prSet/>
      <dgm:spPr>
        <a:solidFill>
          <a:srgbClr val="7030A0"/>
        </a:solidFill>
      </dgm:spPr>
      <dgm:t>
        <a:bodyPr/>
        <a:lstStyle/>
        <a:p>
          <a:r>
            <a:rPr lang="de-DE" dirty="0"/>
            <a:t>Öffentlicher Dienst beim Bund, im Land, in Städten, Kreisen und Gemeinden</a:t>
          </a:r>
          <a:endParaRPr lang="en-US" dirty="0"/>
        </a:p>
      </dgm:t>
    </dgm:pt>
    <dgm:pt modelId="{0BAF1868-3555-418B-A1D4-D45A00E6ED33}" type="parTrans" cxnId="{74847524-E050-4D17-AFFA-CC48E7FE1993}">
      <dgm:prSet/>
      <dgm:spPr/>
      <dgm:t>
        <a:bodyPr/>
        <a:lstStyle/>
        <a:p>
          <a:endParaRPr lang="en-US"/>
        </a:p>
      </dgm:t>
    </dgm:pt>
    <dgm:pt modelId="{B262F8B4-8B33-45A2-938F-411525496134}" type="sibTrans" cxnId="{74847524-E050-4D17-AFFA-CC48E7FE1993}">
      <dgm:prSet/>
      <dgm:spPr/>
      <dgm:t>
        <a:bodyPr/>
        <a:lstStyle/>
        <a:p>
          <a:endParaRPr lang="en-US"/>
        </a:p>
      </dgm:t>
    </dgm:pt>
    <dgm:pt modelId="{9F5C9F44-CF2C-4AB4-868C-565DD8B362AD}" type="pres">
      <dgm:prSet presAssocID="{80F340C9-626D-41CB-A5EF-6B32B9FC9386}" presName="diagram" presStyleCnt="0">
        <dgm:presLayoutVars>
          <dgm:dir/>
          <dgm:resizeHandles val="exact"/>
        </dgm:presLayoutVars>
      </dgm:prSet>
      <dgm:spPr/>
    </dgm:pt>
    <dgm:pt modelId="{E72F8EFB-5DED-4AC5-B983-2F72E87F9BF9}" type="pres">
      <dgm:prSet presAssocID="{DADEC5CD-1C76-47CA-AF79-5C73526607F5}" presName="node" presStyleLbl="node1" presStyleIdx="0" presStyleCnt="8">
        <dgm:presLayoutVars>
          <dgm:bulletEnabled val="1"/>
        </dgm:presLayoutVars>
      </dgm:prSet>
      <dgm:spPr/>
    </dgm:pt>
    <dgm:pt modelId="{283C42E3-68D9-45A1-A313-4908F3C149E2}" type="pres">
      <dgm:prSet presAssocID="{DC14422F-9A17-4934-A29D-9C6052C83986}" presName="sibTrans" presStyleCnt="0"/>
      <dgm:spPr/>
    </dgm:pt>
    <dgm:pt modelId="{5BABDFE0-20F8-4816-A55E-573FB96ADF79}" type="pres">
      <dgm:prSet presAssocID="{694359E4-2428-4A43-9756-93AC1142C252}" presName="node" presStyleLbl="node1" presStyleIdx="1" presStyleCnt="8">
        <dgm:presLayoutVars>
          <dgm:bulletEnabled val="1"/>
        </dgm:presLayoutVars>
      </dgm:prSet>
      <dgm:spPr/>
    </dgm:pt>
    <dgm:pt modelId="{2482E27B-58CC-4F65-A7E5-655FE377132D}" type="pres">
      <dgm:prSet presAssocID="{63F5E438-0647-4067-9889-6906AEC2F336}" presName="sibTrans" presStyleCnt="0"/>
      <dgm:spPr/>
    </dgm:pt>
    <dgm:pt modelId="{4775E2C7-C160-429E-ACC6-E22CCB461637}" type="pres">
      <dgm:prSet presAssocID="{691AD886-32BD-4BEA-AA57-C68C13059B59}" presName="node" presStyleLbl="node1" presStyleIdx="2" presStyleCnt="8">
        <dgm:presLayoutVars>
          <dgm:bulletEnabled val="1"/>
        </dgm:presLayoutVars>
      </dgm:prSet>
      <dgm:spPr/>
    </dgm:pt>
    <dgm:pt modelId="{EEB9CDF8-DC7E-414E-A196-FBA5CF17F228}" type="pres">
      <dgm:prSet presAssocID="{35DDF37E-62CC-43AC-B249-4FBC09BBB946}" presName="sibTrans" presStyleCnt="0"/>
      <dgm:spPr/>
    </dgm:pt>
    <dgm:pt modelId="{7796A280-F874-49D9-8070-2B13CAF3AD83}" type="pres">
      <dgm:prSet presAssocID="{47145B87-1028-4FF6-BFB8-32346E2A92B8}" presName="node" presStyleLbl="node1" presStyleIdx="3" presStyleCnt="8">
        <dgm:presLayoutVars>
          <dgm:bulletEnabled val="1"/>
        </dgm:presLayoutVars>
      </dgm:prSet>
      <dgm:spPr/>
    </dgm:pt>
    <dgm:pt modelId="{16C7631B-3ED3-4022-AD53-4EAE100BBFA1}" type="pres">
      <dgm:prSet presAssocID="{B209AA28-1E6B-493D-BB44-913637ECE661}" presName="sibTrans" presStyleCnt="0"/>
      <dgm:spPr/>
    </dgm:pt>
    <dgm:pt modelId="{1921F3E7-A9BE-4CE0-B1CD-6CB7523818B1}" type="pres">
      <dgm:prSet presAssocID="{1B457245-137A-4128-8BB6-9F48BC9CB630}" presName="node" presStyleLbl="node1" presStyleIdx="4" presStyleCnt="8">
        <dgm:presLayoutVars>
          <dgm:bulletEnabled val="1"/>
        </dgm:presLayoutVars>
      </dgm:prSet>
      <dgm:spPr/>
    </dgm:pt>
    <dgm:pt modelId="{D9ADB5D5-BB7E-4096-99E7-A6B0276EE26C}" type="pres">
      <dgm:prSet presAssocID="{17E38BE1-4059-40BB-8601-570994524167}" presName="sibTrans" presStyleCnt="0"/>
      <dgm:spPr/>
    </dgm:pt>
    <dgm:pt modelId="{D4EC9D4F-7481-4183-AB6C-DFBE56512076}" type="pres">
      <dgm:prSet presAssocID="{73E761DB-1228-4D74-98E2-DD1B11945C75}" presName="node" presStyleLbl="node1" presStyleIdx="5" presStyleCnt="8">
        <dgm:presLayoutVars>
          <dgm:bulletEnabled val="1"/>
        </dgm:presLayoutVars>
      </dgm:prSet>
      <dgm:spPr/>
    </dgm:pt>
    <dgm:pt modelId="{3CD8F1A6-BF73-4858-B5B8-3BCEC1BF1DCA}" type="pres">
      <dgm:prSet presAssocID="{C1E0AF87-20BF-4BB5-965E-E0E9DB3A7AD9}" presName="sibTrans" presStyleCnt="0"/>
      <dgm:spPr/>
    </dgm:pt>
    <dgm:pt modelId="{C0341501-7EA8-4CB9-AE49-C998300EA728}" type="pres">
      <dgm:prSet presAssocID="{DD7685E5-472E-4D60-9B17-FEC14497D39A}" presName="node" presStyleLbl="node1" presStyleIdx="6" presStyleCnt="8">
        <dgm:presLayoutVars>
          <dgm:bulletEnabled val="1"/>
        </dgm:presLayoutVars>
      </dgm:prSet>
      <dgm:spPr/>
    </dgm:pt>
    <dgm:pt modelId="{2960FC23-BD4F-4E83-98B5-9BEDA0750D43}" type="pres">
      <dgm:prSet presAssocID="{19525D81-B0F0-4E1A-A2D1-98D24F0762F2}" presName="sibTrans" presStyleCnt="0"/>
      <dgm:spPr/>
    </dgm:pt>
    <dgm:pt modelId="{E725A9B5-186C-4AE3-A7AB-1D58833F661B}" type="pres">
      <dgm:prSet presAssocID="{2281FCB0-7D2A-4578-989B-B8A6E1EC71EA}" presName="node" presStyleLbl="node1" presStyleIdx="7" presStyleCnt="8">
        <dgm:presLayoutVars>
          <dgm:bulletEnabled val="1"/>
        </dgm:presLayoutVars>
      </dgm:prSet>
      <dgm:spPr/>
    </dgm:pt>
  </dgm:ptLst>
  <dgm:cxnLst>
    <dgm:cxn modelId="{11C5CB22-198D-4A6E-9C9F-365BFCA38619}" type="presOf" srcId="{DADEC5CD-1C76-47CA-AF79-5C73526607F5}" destId="{E72F8EFB-5DED-4AC5-B983-2F72E87F9BF9}" srcOrd="0" destOrd="0" presId="urn:microsoft.com/office/officeart/2005/8/layout/default"/>
    <dgm:cxn modelId="{47D35723-98E8-48BC-96DA-A9250FA233F1}" type="presOf" srcId="{DD7685E5-472E-4D60-9B17-FEC14497D39A}" destId="{C0341501-7EA8-4CB9-AE49-C998300EA728}" srcOrd="0" destOrd="0" presId="urn:microsoft.com/office/officeart/2005/8/layout/default"/>
    <dgm:cxn modelId="{74847524-E050-4D17-AFFA-CC48E7FE1993}" srcId="{80F340C9-626D-41CB-A5EF-6B32B9FC9386}" destId="{2281FCB0-7D2A-4578-989B-B8A6E1EC71EA}" srcOrd="7" destOrd="0" parTransId="{0BAF1868-3555-418B-A1D4-D45A00E6ED33}" sibTransId="{B262F8B4-8B33-45A2-938F-411525496134}"/>
    <dgm:cxn modelId="{FEA92E25-34D9-4ADD-AC67-AC851C462E24}" type="presOf" srcId="{694359E4-2428-4A43-9756-93AC1142C252}" destId="{5BABDFE0-20F8-4816-A55E-573FB96ADF79}" srcOrd="0" destOrd="0" presId="urn:microsoft.com/office/officeart/2005/8/layout/default"/>
    <dgm:cxn modelId="{1D237E28-8BCC-4731-91DC-3CE4D88C7941}" type="presOf" srcId="{80F340C9-626D-41CB-A5EF-6B32B9FC9386}" destId="{9F5C9F44-CF2C-4AB4-868C-565DD8B362AD}" srcOrd="0" destOrd="0" presId="urn:microsoft.com/office/officeart/2005/8/layout/default"/>
    <dgm:cxn modelId="{471A0C2C-D320-428B-821A-611174864890}" srcId="{80F340C9-626D-41CB-A5EF-6B32B9FC9386}" destId="{691AD886-32BD-4BEA-AA57-C68C13059B59}" srcOrd="2" destOrd="0" parTransId="{666AC598-5819-4F2D-ABBD-6117FDBD4757}" sibTransId="{35DDF37E-62CC-43AC-B249-4FBC09BBB946}"/>
    <dgm:cxn modelId="{A6E6C466-8BCC-450B-9962-A0052F752264}" srcId="{80F340C9-626D-41CB-A5EF-6B32B9FC9386}" destId="{DD7685E5-472E-4D60-9B17-FEC14497D39A}" srcOrd="6" destOrd="0" parTransId="{D6D9E59D-140D-4826-9550-41EA67D0FBB9}" sibTransId="{19525D81-B0F0-4E1A-A2D1-98D24F0762F2}"/>
    <dgm:cxn modelId="{F6D7C476-5750-4E30-9A9C-96EFA1050795}" srcId="{80F340C9-626D-41CB-A5EF-6B32B9FC9386}" destId="{DADEC5CD-1C76-47CA-AF79-5C73526607F5}" srcOrd="0" destOrd="0" parTransId="{CCF67BBB-A081-41F7-976E-9EF510DA5480}" sibTransId="{DC14422F-9A17-4934-A29D-9C6052C83986}"/>
    <dgm:cxn modelId="{4D8F0285-EA64-4DB4-86C8-23648343E073}" srcId="{80F340C9-626D-41CB-A5EF-6B32B9FC9386}" destId="{73E761DB-1228-4D74-98E2-DD1B11945C75}" srcOrd="5" destOrd="0" parTransId="{C7D8CFE6-F581-4903-BFAA-273EC0ECA053}" sibTransId="{C1E0AF87-20BF-4BB5-965E-E0E9DB3A7AD9}"/>
    <dgm:cxn modelId="{029EEE8A-DF1E-4E73-9089-FC2287E73A93}" type="presOf" srcId="{47145B87-1028-4FF6-BFB8-32346E2A92B8}" destId="{7796A280-F874-49D9-8070-2B13CAF3AD83}" srcOrd="0" destOrd="0" presId="urn:microsoft.com/office/officeart/2005/8/layout/default"/>
    <dgm:cxn modelId="{8E635E8B-6912-4184-B275-A4D93893D0AD}" srcId="{80F340C9-626D-41CB-A5EF-6B32B9FC9386}" destId="{47145B87-1028-4FF6-BFB8-32346E2A92B8}" srcOrd="3" destOrd="0" parTransId="{05AD24B9-6391-4517-AFCE-2EE8A89FA1C4}" sibTransId="{B209AA28-1E6B-493D-BB44-913637ECE661}"/>
    <dgm:cxn modelId="{CC721D99-E703-426D-B106-45E1B8FFBF61}" srcId="{80F340C9-626D-41CB-A5EF-6B32B9FC9386}" destId="{1B457245-137A-4128-8BB6-9F48BC9CB630}" srcOrd="4" destOrd="0" parTransId="{428CEB0E-048E-4FA3-A540-9C3ADA04C4EC}" sibTransId="{17E38BE1-4059-40BB-8601-570994524167}"/>
    <dgm:cxn modelId="{5E48949F-E6CB-4EB8-B837-431A5BF44125}" type="presOf" srcId="{691AD886-32BD-4BEA-AA57-C68C13059B59}" destId="{4775E2C7-C160-429E-ACC6-E22CCB461637}" srcOrd="0" destOrd="0" presId="urn:microsoft.com/office/officeart/2005/8/layout/default"/>
    <dgm:cxn modelId="{832E64B5-8B4B-4391-94E0-A75D7C9FA284}" srcId="{80F340C9-626D-41CB-A5EF-6B32B9FC9386}" destId="{694359E4-2428-4A43-9756-93AC1142C252}" srcOrd="1" destOrd="0" parTransId="{3CA08D42-7221-4214-91A3-AC03FD0B2732}" sibTransId="{63F5E438-0647-4067-9889-6906AEC2F336}"/>
    <dgm:cxn modelId="{679CB1C4-8B8F-4CB0-AAED-F141444F8E40}" type="presOf" srcId="{2281FCB0-7D2A-4578-989B-B8A6E1EC71EA}" destId="{E725A9B5-186C-4AE3-A7AB-1D58833F661B}" srcOrd="0" destOrd="0" presId="urn:microsoft.com/office/officeart/2005/8/layout/default"/>
    <dgm:cxn modelId="{441017C8-3F50-4B50-8B4A-00AD88A597EF}" type="presOf" srcId="{73E761DB-1228-4D74-98E2-DD1B11945C75}" destId="{D4EC9D4F-7481-4183-AB6C-DFBE56512076}" srcOrd="0" destOrd="0" presId="urn:microsoft.com/office/officeart/2005/8/layout/default"/>
    <dgm:cxn modelId="{E0915EEB-847C-4BFB-A870-02BB0C88D1D5}" type="presOf" srcId="{1B457245-137A-4128-8BB6-9F48BC9CB630}" destId="{1921F3E7-A9BE-4CE0-B1CD-6CB7523818B1}" srcOrd="0" destOrd="0" presId="urn:microsoft.com/office/officeart/2005/8/layout/default"/>
    <dgm:cxn modelId="{8A9845E9-24F1-4875-93C6-A64E4362C12B}" type="presParOf" srcId="{9F5C9F44-CF2C-4AB4-868C-565DD8B362AD}" destId="{E72F8EFB-5DED-4AC5-B983-2F72E87F9BF9}" srcOrd="0" destOrd="0" presId="urn:microsoft.com/office/officeart/2005/8/layout/default"/>
    <dgm:cxn modelId="{22B00A51-57FB-4C0D-AFED-C1F946203E5E}" type="presParOf" srcId="{9F5C9F44-CF2C-4AB4-868C-565DD8B362AD}" destId="{283C42E3-68D9-45A1-A313-4908F3C149E2}" srcOrd="1" destOrd="0" presId="urn:microsoft.com/office/officeart/2005/8/layout/default"/>
    <dgm:cxn modelId="{52B2BDE3-399C-458D-94A3-334DEE8C6CFE}" type="presParOf" srcId="{9F5C9F44-CF2C-4AB4-868C-565DD8B362AD}" destId="{5BABDFE0-20F8-4816-A55E-573FB96ADF79}" srcOrd="2" destOrd="0" presId="urn:microsoft.com/office/officeart/2005/8/layout/default"/>
    <dgm:cxn modelId="{DA89F561-00FF-4875-8F34-D092400BF672}" type="presParOf" srcId="{9F5C9F44-CF2C-4AB4-868C-565DD8B362AD}" destId="{2482E27B-58CC-4F65-A7E5-655FE377132D}" srcOrd="3" destOrd="0" presId="urn:microsoft.com/office/officeart/2005/8/layout/default"/>
    <dgm:cxn modelId="{1D149B1B-4D5B-4B96-AAA7-9569AE72DCDB}" type="presParOf" srcId="{9F5C9F44-CF2C-4AB4-868C-565DD8B362AD}" destId="{4775E2C7-C160-429E-ACC6-E22CCB461637}" srcOrd="4" destOrd="0" presId="urn:microsoft.com/office/officeart/2005/8/layout/default"/>
    <dgm:cxn modelId="{2613B697-53E8-4C32-A135-F81A8D9B9512}" type="presParOf" srcId="{9F5C9F44-CF2C-4AB4-868C-565DD8B362AD}" destId="{EEB9CDF8-DC7E-414E-A196-FBA5CF17F228}" srcOrd="5" destOrd="0" presId="urn:microsoft.com/office/officeart/2005/8/layout/default"/>
    <dgm:cxn modelId="{A8CBA3AB-F4AC-42BF-ADF8-9DB32032573F}" type="presParOf" srcId="{9F5C9F44-CF2C-4AB4-868C-565DD8B362AD}" destId="{7796A280-F874-49D9-8070-2B13CAF3AD83}" srcOrd="6" destOrd="0" presId="urn:microsoft.com/office/officeart/2005/8/layout/default"/>
    <dgm:cxn modelId="{45CBF391-6E49-4BAA-9F4E-7A3395AEDB28}" type="presParOf" srcId="{9F5C9F44-CF2C-4AB4-868C-565DD8B362AD}" destId="{16C7631B-3ED3-4022-AD53-4EAE100BBFA1}" srcOrd="7" destOrd="0" presId="urn:microsoft.com/office/officeart/2005/8/layout/default"/>
    <dgm:cxn modelId="{E07F0EDD-5614-492E-ACFC-832D8A20C1A5}" type="presParOf" srcId="{9F5C9F44-CF2C-4AB4-868C-565DD8B362AD}" destId="{1921F3E7-A9BE-4CE0-B1CD-6CB7523818B1}" srcOrd="8" destOrd="0" presId="urn:microsoft.com/office/officeart/2005/8/layout/default"/>
    <dgm:cxn modelId="{A098F885-5E84-4006-A7C7-7A9BEF538B34}" type="presParOf" srcId="{9F5C9F44-CF2C-4AB4-868C-565DD8B362AD}" destId="{D9ADB5D5-BB7E-4096-99E7-A6B0276EE26C}" srcOrd="9" destOrd="0" presId="urn:microsoft.com/office/officeart/2005/8/layout/default"/>
    <dgm:cxn modelId="{493DA8D4-AD70-4B3B-8D12-D633164B8C2A}" type="presParOf" srcId="{9F5C9F44-CF2C-4AB4-868C-565DD8B362AD}" destId="{D4EC9D4F-7481-4183-AB6C-DFBE56512076}" srcOrd="10" destOrd="0" presId="urn:microsoft.com/office/officeart/2005/8/layout/default"/>
    <dgm:cxn modelId="{78BA73A0-E299-4A80-AED3-908DA663A5A3}" type="presParOf" srcId="{9F5C9F44-CF2C-4AB4-868C-565DD8B362AD}" destId="{3CD8F1A6-BF73-4858-B5B8-3BCEC1BF1DCA}" srcOrd="11" destOrd="0" presId="urn:microsoft.com/office/officeart/2005/8/layout/default"/>
    <dgm:cxn modelId="{911A09A7-B388-423D-A59C-32B5822EB259}" type="presParOf" srcId="{9F5C9F44-CF2C-4AB4-868C-565DD8B362AD}" destId="{C0341501-7EA8-4CB9-AE49-C998300EA728}" srcOrd="12" destOrd="0" presId="urn:microsoft.com/office/officeart/2005/8/layout/default"/>
    <dgm:cxn modelId="{AD0A4CC8-9176-4FBD-94E6-B0D309C04D7B}" type="presParOf" srcId="{9F5C9F44-CF2C-4AB4-868C-565DD8B362AD}" destId="{2960FC23-BD4F-4E83-98B5-9BEDA0750D43}" srcOrd="13" destOrd="0" presId="urn:microsoft.com/office/officeart/2005/8/layout/default"/>
    <dgm:cxn modelId="{6D9A9DAB-7E1B-4024-AB63-AA257D32602A}" type="presParOf" srcId="{9F5C9F44-CF2C-4AB4-868C-565DD8B362AD}" destId="{E725A9B5-186C-4AE3-A7AB-1D58833F661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F8EFB-5DED-4AC5-B983-2F72E87F9BF9}">
      <dsp:nvSpPr>
        <dsp:cNvPr id="0" name=""/>
        <dsp:cNvSpPr/>
      </dsp:nvSpPr>
      <dsp:spPr>
        <a:xfrm>
          <a:off x="3080" y="590125"/>
          <a:ext cx="2444055" cy="1466433"/>
        </a:xfrm>
        <a:prstGeom prst="rect">
          <a:avLst/>
        </a:prstGeom>
        <a:solidFill>
          <a:srgbClr val="4525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bg2"/>
              </a:solidFill>
            </a:rPr>
            <a:t>Handwerk, Technik und Produktion</a:t>
          </a:r>
          <a:endParaRPr lang="en-US" sz="1900" kern="1200" dirty="0">
            <a:solidFill>
              <a:schemeClr val="bg2"/>
            </a:solidFill>
          </a:endParaRPr>
        </a:p>
      </dsp:txBody>
      <dsp:txXfrm>
        <a:off x="3080" y="590125"/>
        <a:ext cx="2444055" cy="1466433"/>
      </dsp:txXfrm>
    </dsp:sp>
    <dsp:sp modelId="{5BABDFE0-20F8-4816-A55E-573FB96ADF79}">
      <dsp:nvSpPr>
        <dsp:cNvPr id="0" name=""/>
        <dsp:cNvSpPr/>
      </dsp:nvSpPr>
      <dsp:spPr>
        <a:xfrm>
          <a:off x="2691541" y="590125"/>
          <a:ext cx="2444055" cy="146643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Handel, Verkauf und Vertrieb</a:t>
          </a:r>
          <a:endParaRPr lang="en-US" sz="1900" kern="1200" dirty="0"/>
        </a:p>
      </dsp:txBody>
      <dsp:txXfrm>
        <a:off x="2691541" y="590125"/>
        <a:ext cx="2444055" cy="1466433"/>
      </dsp:txXfrm>
    </dsp:sp>
    <dsp:sp modelId="{4775E2C7-C160-429E-ACC6-E22CCB461637}">
      <dsp:nvSpPr>
        <dsp:cNvPr id="0" name=""/>
        <dsp:cNvSpPr/>
      </dsp:nvSpPr>
      <dsp:spPr>
        <a:xfrm>
          <a:off x="5380002" y="590125"/>
          <a:ext cx="2444055" cy="1466433"/>
        </a:xfrm>
        <a:prstGeom prst="rect">
          <a:avLst/>
        </a:prstGeom>
        <a:solidFill>
          <a:srgbClr val="4525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Büro, Dienstleistung und IT</a:t>
          </a:r>
          <a:endParaRPr lang="en-US" sz="1900" kern="1200"/>
        </a:p>
      </dsp:txBody>
      <dsp:txXfrm>
        <a:off x="5380002" y="590125"/>
        <a:ext cx="2444055" cy="1466433"/>
      </dsp:txXfrm>
    </dsp:sp>
    <dsp:sp modelId="{7796A280-F874-49D9-8070-2B13CAF3AD83}">
      <dsp:nvSpPr>
        <dsp:cNvPr id="0" name=""/>
        <dsp:cNvSpPr/>
      </dsp:nvSpPr>
      <dsp:spPr>
        <a:xfrm>
          <a:off x="8068463" y="590125"/>
          <a:ext cx="2444055" cy="146643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Finanzen, Versicherungen und Immobilien</a:t>
          </a:r>
          <a:endParaRPr lang="en-US" sz="1900" kern="1200"/>
        </a:p>
      </dsp:txBody>
      <dsp:txXfrm>
        <a:off x="8068463" y="590125"/>
        <a:ext cx="2444055" cy="1466433"/>
      </dsp:txXfrm>
    </dsp:sp>
    <dsp:sp modelId="{1921F3E7-A9BE-4CE0-B1CD-6CB7523818B1}">
      <dsp:nvSpPr>
        <dsp:cNvPr id="0" name=""/>
        <dsp:cNvSpPr/>
      </dsp:nvSpPr>
      <dsp:spPr>
        <a:xfrm>
          <a:off x="3080" y="2300964"/>
          <a:ext cx="2444055" cy="146643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Gastronomie, Hotel und Touristik</a:t>
          </a:r>
          <a:endParaRPr lang="en-US" sz="1900" kern="1200" dirty="0"/>
        </a:p>
      </dsp:txBody>
      <dsp:txXfrm>
        <a:off x="3080" y="2300964"/>
        <a:ext cx="2444055" cy="1466433"/>
      </dsp:txXfrm>
    </dsp:sp>
    <dsp:sp modelId="{D4EC9D4F-7481-4183-AB6C-DFBE56512076}">
      <dsp:nvSpPr>
        <dsp:cNvPr id="0" name=""/>
        <dsp:cNvSpPr/>
      </dsp:nvSpPr>
      <dsp:spPr>
        <a:xfrm>
          <a:off x="2691541" y="2300964"/>
          <a:ext cx="2444055" cy="1466433"/>
        </a:xfrm>
        <a:prstGeom prst="rect">
          <a:avLst/>
        </a:prstGeom>
        <a:solidFill>
          <a:srgbClr val="4525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solidFill>
                <a:schemeClr val="bg2"/>
              </a:solidFill>
            </a:rPr>
            <a:t>Gesundheit, Medizin, Pflege und Soziales</a:t>
          </a:r>
          <a:endParaRPr lang="en-US" sz="1900" kern="1200" dirty="0">
            <a:solidFill>
              <a:schemeClr val="bg2"/>
            </a:solidFill>
          </a:endParaRPr>
        </a:p>
      </dsp:txBody>
      <dsp:txXfrm>
        <a:off x="2691541" y="2300964"/>
        <a:ext cx="2444055" cy="1466433"/>
      </dsp:txXfrm>
    </dsp:sp>
    <dsp:sp modelId="{C0341501-7EA8-4CB9-AE49-C998300EA728}">
      <dsp:nvSpPr>
        <dsp:cNvPr id="0" name=""/>
        <dsp:cNvSpPr/>
      </dsp:nvSpPr>
      <dsp:spPr>
        <a:xfrm>
          <a:off x="5380002" y="2300964"/>
          <a:ext cx="2444055" cy="146643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Logistik, Transport und Verkehr</a:t>
          </a:r>
          <a:endParaRPr lang="en-US" sz="1900" kern="1200"/>
        </a:p>
      </dsp:txBody>
      <dsp:txXfrm>
        <a:off x="5380002" y="2300964"/>
        <a:ext cx="2444055" cy="1466433"/>
      </dsp:txXfrm>
    </dsp:sp>
    <dsp:sp modelId="{E725A9B5-186C-4AE3-A7AB-1D58833F661B}">
      <dsp:nvSpPr>
        <dsp:cNvPr id="0" name=""/>
        <dsp:cNvSpPr/>
      </dsp:nvSpPr>
      <dsp:spPr>
        <a:xfrm>
          <a:off x="8068463" y="2300964"/>
          <a:ext cx="2444055" cy="146643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Öffentlicher Dienst beim Bund, im Land, in Städten, Kreisen und Gemeinden</a:t>
          </a:r>
          <a:endParaRPr lang="en-US" sz="1900" kern="1200" dirty="0"/>
        </a:p>
      </dsp:txBody>
      <dsp:txXfrm>
        <a:off x="8068463" y="2300964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F7BC1-7742-49BB-94BD-F3F4DE1C670E}" type="datetimeFigureOut">
              <a:rPr lang="de-DE" smtClean="0"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EB44C-69A4-4BC5-8A92-68F088F90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36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Bahnschrift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>
            <a:lvl1pPr>
              <a:defRPr>
                <a:latin typeface="Bahnschrift Light" panose="020B0502040204020203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 userDrawn="1"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3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dirty="0" err="1"/>
              <a:t>YoloMio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der Ritterbach Verlag GmbH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3080004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3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de-DE" dirty="0"/>
              <a:t>www.yolomio.de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r>
              <a:rPr lang="de-DE" dirty="0"/>
              <a:t>YoloMio ist ein Produkt der Ritterbach Verlag GmbH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4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lomio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mr"/><Relationship Id="rId1" Type="http://schemas.microsoft.com/office/2007/relationships/media" Target="../media/media1.amr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6818D-5071-1756-EE69-C01DE2CB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Berufsorientierung, die euch weiterbringt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4FEF7F-F9D8-9AD6-D15C-CCFDCD3B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  <p:pic>
        <p:nvPicPr>
          <p:cNvPr id="12" name="Grafik 11" descr="Ein Bild, das Text, gelb, Frau enthält.&#10;&#10;Automatisch generierte Beschreibung">
            <a:extLst>
              <a:ext uri="{FF2B5EF4-FFF2-40B4-BE49-F238E27FC236}">
                <a16:creationId xmlns:a16="http://schemas.microsoft.com/office/drawing/2014/main" id="{46609124-E090-A8AF-1CEE-972A64A69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11019"/>
          <a:stretch/>
        </p:blipFill>
        <p:spPr>
          <a:xfrm>
            <a:off x="1115568" y="2192143"/>
            <a:ext cx="9957244" cy="43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Tisch, Esstisch enthält.&#10;&#10;Automatisch generierte Beschreibung">
            <a:extLst>
              <a:ext uri="{FF2B5EF4-FFF2-40B4-BE49-F238E27FC236}">
                <a16:creationId xmlns:a16="http://schemas.microsoft.com/office/drawing/2014/main" id="{E6845C3B-EA43-8532-DBFE-57EE1F28E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70" y="2123548"/>
            <a:ext cx="8416804" cy="473445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E81719-CD34-D3B3-7F06-7D7C4C76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funktioniert das Gruppen-Puzzle?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4838B8-A853-64F2-71C2-DF762D98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2BBA1E-0D3A-C775-648C-75AE107A389A}"/>
              </a:ext>
            </a:extLst>
          </p:cNvPr>
          <p:cNvSpPr txBox="1"/>
          <p:nvPr/>
        </p:nvSpPr>
        <p:spPr>
          <a:xfrm>
            <a:off x="1115568" y="4490774"/>
            <a:ext cx="30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>Ihr geht zurück in eure Stammgruppe und erklärt den anderen etwas über euer Berufsfeld, in dem ihr nun Experte seid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FE59BA-CCE8-BF84-943E-AE776AF3162C}"/>
              </a:ext>
            </a:extLst>
          </p:cNvPr>
          <p:cNvSpPr txBox="1"/>
          <p:nvPr/>
        </p:nvSpPr>
        <p:spPr>
          <a:xfrm>
            <a:off x="8539781" y="2261141"/>
            <a:ext cx="293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 bildet Stammgruppen. Hier arbeitet ihr an unterschiedlichen Berufsfeldern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FBD4C5-523E-655A-B74C-C6483D6E0C5C}"/>
              </a:ext>
            </a:extLst>
          </p:cNvPr>
          <p:cNvSpPr txBox="1"/>
          <p:nvPr/>
        </p:nvSpPr>
        <p:spPr>
          <a:xfrm>
            <a:off x="7486113" y="4784586"/>
            <a:ext cx="413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 sucht euch aus anderen Stammgruppen die </a:t>
            </a:r>
            <a:r>
              <a:rPr lang="de-DE" dirty="0" err="1"/>
              <a:t>Mitschüler:innen</a:t>
            </a:r>
            <a:r>
              <a:rPr lang="de-DE" dirty="0"/>
              <a:t> raus, die das gleiche Berufsfeld wie ihr bearbeitet haben. Ihr findet euch in Expert:innengruppen zusammen und tauscht euch aus</a:t>
            </a:r>
          </a:p>
        </p:txBody>
      </p:sp>
    </p:spTree>
    <p:extLst>
      <p:ext uri="{BB962C8B-B14F-4D97-AF65-F5344CB8AC3E}">
        <p14:creationId xmlns:p14="http://schemas.microsoft.com/office/powerpoint/2010/main" val="121373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4" name="Freeform: Shape 1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6" name="Freeform: Shape 1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442B66-A60C-28E8-D83A-F720614C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27" y="2604834"/>
            <a:ext cx="3934221" cy="17868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000" dirty="0">
                <a:latin typeface="+mj-lt"/>
              </a:rPr>
            </a:br>
            <a:r>
              <a:rPr lang="en-US" dirty="0"/>
              <a:t>Los </a:t>
            </a:r>
            <a:r>
              <a:rPr lang="en-US" dirty="0" err="1"/>
              <a:t>geht‘s</a:t>
            </a:r>
            <a:r>
              <a:rPr lang="en-US" dirty="0"/>
              <a:t>! </a:t>
            </a:r>
            <a:br>
              <a:rPr lang="en-US" sz="30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r>
              <a:rPr lang="en-US" sz="2800" dirty="0" err="1">
                <a:latin typeface="Bahnschrift Light" panose="020B0502040204020203" pitchFamily="34" charset="0"/>
              </a:rPr>
              <a:t>Teilt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euch</a:t>
            </a:r>
            <a:r>
              <a:rPr lang="en-US" sz="2800" dirty="0">
                <a:latin typeface="Bahnschrift Light" panose="020B0502040204020203" pitchFamily="34" charset="0"/>
              </a:rPr>
              <a:t> </a:t>
            </a:r>
            <a:r>
              <a:rPr lang="en-US" sz="2800" dirty="0" err="1">
                <a:latin typeface="Bahnschrift Light" panose="020B0502040204020203" pitchFamily="34" charset="0"/>
              </a:rPr>
              <a:t>jetzt</a:t>
            </a:r>
            <a:r>
              <a:rPr lang="en-US" sz="2800" dirty="0">
                <a:latin typeface="Bahnschrift Light" panose="020B0502040204020203" pitchFamily="34" charset="0"/>
              </a:rPr>
              <a:t> in 3-4 </a:t>
            </a:r>
            <a:r>
              <a:rPr lang="en-US" sz="2800" dirty="0" err="1">
                <a:latin typeface="Bahnschrift Light" panose="020B0502040204020203" pitchFamily="34" charset="0"/>
              </a:rPr>
              <a:t>Stammgruppen</a:t>
            </a:r>
            <a:br>
              <a:rPr lang="en-US" sz="2800" dirty="0">
                <a:latin typeface="Bahnschrift Light" panose="020B0502040204020203" pitchFamily="34" charset="0"/>
              </a:rPr>
            </a:br>
            <a:r>
              <a:rPr lang="en-US" sz="2800" dirty="0">
                <a:latin typeface="Bahnschrift Light" panose="020B0502040204020203" pitchFamily="34" charset="0"/>
              </a:rPr>
              <a:t>(8 </a:t>
            </a:r>
            <a:r>
              <a:rPr lang="en-US" sz="2800" dirty="0" err="1">
                <a:latin typeface="Bahnschrift Light" panose="020B0502040204020203" pitchFamily="34" charset="0"/>
              </a:rPr>
              <a:t>Schüler:innen</a:t>
            </a:r>
            <a:r>
              <a:rPr lang="en-US" sz="2800" dirty="0">
                <a:latin typeface="Bahnschrift Light" panose="020B0502040204020203" pitchFamily="34" charset="0"/>
              </a:rPr>
              <a:t> pro Gruppe) </a:t>
            </a:r>
            <a:r>
              <a:rPr lang="en-US" sz="2800" dirty="0" err="1">
                <a:latin typeface="Bahnschrift Light" panose="020B0502040204020203" pitchFamily="34" charset="0"/>
              </a:rPr>
              <a:t>ein</a:t>
            </a:r>
            <a:endParaRPr lang="en-US" sz="3000" dirty="0">
              <a:latin typeface="Bahnschrift Light" panose="020B0502040204020203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64E8B6-105F-742F-19E6-445C1C0C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ECFB94-D36B-E0A7-8700-E4BFD76B4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118"/>
          <a:stretch/>
        </p:blipFill>
        <p:spPr>
          <a:xfrm>
            <a:off x="5228942" y="548308"/>
            <a:ext cx="5864088" cy="56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5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6D81918-48FA-9144-BB42-81ADC7CE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de-DE" sz="3600" dirty="0"/>
              <a:t>Pro Gruppe teilt ihr nun die 8 Berufsfelder von </a:t>
            </a:r>
            <a:r>
              <a:rPr lang="de-DE" sz="3600" dirty="0">
                <a:solidFill>
                  <a:srgbClr val="7030A0"/>
                </a:solidFill>
              </a:rPr>
              <a:t>Yolo</a:t>
            </a:r>
            <a:r>
              <a:rPr lang="de-DE" sz="3600" dirty="0">
                <a:solidFill>
                  <a:schemeClr val="accent1"/>
                </a:solidFill>
              </a:rPr>
              <a:t>Mio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/>
              <a:t>auf die Gruppenmitglieder auf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FAA6B7E9-1A7E-9064-3F94-AF8874946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5007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17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771373-387B-027C-EC7D-DD8CE044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de-DE" sz="3400" dirty="0"/>
              <a:t>Entdeckt </a:t>
            </a:r>
            <a:r>
              <a:rPr lang="de-DE" sz="3400" dirty="0">
                <a:solidFill>
                  <a:srgbClr val="45255E"/>
                </a:solidFill>
              </a:rPr>
              <a:t>Yolo</a:t>
            </a:r>
            <a:r>
              <a:rPr lang="de-DE" sz="3400" dirty="0">
                <a:solidFill>
                  <a:schemeClr val="accent1"/>
                </a:solidFill>
              </a:rPr>
              <a:t>Mio</a:t>
            </a:r>
            <a:r>
              <a:rPr lang="de-DE" sz="3400" dirty="0"/>
              <a:t> in eurem Berufsfeld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920128-F956-9E1C-21FA-948814E4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de-DE" sz="1700" dirty="0"/>
              <a:t>Die Mitglieder in euren Gruppen sind jeweils für ein Berufsfeld zuständig </a:t>
            </a:r>
          </a:p>
          <a:p>
            <a:r>
              <a:rPr lang="de-DE" sz="1700" dirty="0"/>
              <a:t>Weiß jede/r, für welches Berufsfeld er/sie zuständig ist? </a:t>
            </a:r>
          </a:p>
          <a:p>
            <a:r>
              <a:rPr lang="de-DE" sz="1700" dirty="0"/>
              <a:t>Dann geht auf YoloMio.de oder die App und guckt euch die verschiedenen Videos zu eurem Berufsfeld an</a:t>
            </a:r>
          </a:p>
          <a:p>
            <a:r>
              <a:rPr lang="de-DE" sz="1700" dirty="0"/>
              <a:t>Werdet Expert:innen für euer Berufsfeld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9FC2C8-F776-CF3F-86ED-302CDAAE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6" r="23555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395572-35C0-3204-86E5-9871F8D2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72D936-B9DF-FA14-D8DC-45C672AC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de-DE" sz="2600"/>
              <a:t>Eure Stammgruppen lösen sich auf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7F8EE2-535B-A8D6-0F58-088AFF9EB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1800" dirty="0"/>
              <a:t>Ihr sucht euch nun </a:t>
            </a:r>
            <a:r>
              <a:rPr lang="de-DE" sz="1800" dirty="0" err="1"/>
              <a:t>Mitschüler:innen</a:t>
            </a:r>
            <a:r>
              <a:rPr lang="de-DE" sz="1800" dirty="0"/>
              <a:t>, die das gleiche Berufsfeld wie ihr bearbeitet haben. </a:t>
            </a:r>
          </a:p>
          <a:p>
            <a:pPr marL="0" indent="0">
              <a:buNone/>
            </a:pPr>
            <a:r>
              <a:rPr lang="de-DE" sz="1800" dirty="0"/>
              <a:t>Ihr habt euch gefunden? </a:t>
            </a:r>
          </a:p>
          <a:p>
            <a:pPr marL="0" indent="0">
              <a:buNone/>
            </a:pPr>
            <a:r>
              <a:rPr lang="de-DE" sz="1800" dirty="0"/>
              <a:t>Dann bildet ihr nun zusammen eine „Expert:innengruppe“ für euer Berufsfeld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1E087-ED45-0726-ABEF-E1A6B5F0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AF653E-237D-99DC-0FB2-204CAEBE4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5" r="41050"/>
          <a:stretch/>
        </p:blipFill>
        <p:spPr>
          <a:xfrm>
            <a:off x="4689607" y="0"/>
            <a:ext cx="7251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3CEB8-FF60-46A5-66CE-880D533F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Arbeitsblatt in </a:t>
            </a:r>
            <a:r>
              <a:rPr lang="de-DE" sz="5200" dirty="0" err="1"/>
              <a:t>Expert:innengruppe</a:t>
            </a:r>
            <a:r>
              <a:rPr lang="de-DE" sz="5200" dirty="0"/>
              <a:t> 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E15DF-C887-8735-8DA1-E04CA68C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Tauscht euch in euren Expert:innengruppen aus über die Videos, die ihr auf YoloMio gefunden habt. </a:t>
            </a:r>
          </a:p>
          <a:p>
            <a:pPr marL="0" indent="0">
              <a:buNone/>
            </a:pPr>
            <a:r>
              <a:rPr lang="de-DE" sz="2400" dirty="0"/>
              <a:t>Was macht euer Berufsfeld aus? Was gefällt euch daran?</a:t>
            </a:r>
          </a:p>
          <a:p>
            <a:pPr marL="0" indent="0">
              <a:buNone/>
            </a:pPr>
            <a:r>
              <a:rPr lang="de-DE" sz="2400" dirty="0"/>
              <a:t>Füllt anschließend das Arbeitsblatt aus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515CF3-0364-2F63-0231-F224BF17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517" y="253000"/>
            <a:ext cx="4321375" cy="62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A9020C-43D6-00CE-61BE-10CBD86B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de-DE" sz="2600"/>
              <a:t>Alle Expert:innen kehren in ihre Stammgruppe zurück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A78C7-817B-4622-2349-93512604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de-DE" sz="2000" dirty="0"/>
              <a:t>Ihr sitzt in eurer Stammgruppe wieder zusammen?</a:t>
            </a:r>
          </a:p>
          <a:p>
            <a:pPr marL="0" indent="0">
              <a:buNone/>
            </a:pPr>
            <a:r>
              <a:rPr lang="de-DE" sz="2000" dirty="0"/>
              <a:t>Gut, denn ihr seid jetzt ein Mix aus Expert:innen für verschiedene Berufsfelder.</a:t>
            </a:r>
          </a:p>
          <a:p>
            <a:pPr marL="0" indent="0">
              <a:buNone/>
            </a:pPr>
            <a:r>
              <a:rPr lang="de-DE" sz="2000" dirty="0"/>
              <a:t>Ihr erklärt euch gegenseitig, was euer Berufsfeld ausmacht.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7906A5-6232-3EEE-7627-B85A11F0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77A40C-8F7A-0639-A185-F4FC16D1E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27" b="4348"/>
          <a:stretch/>
        </p:blipFill>
        <p:spPr>
          <a:xfrm>
            <a:off x="4667892" y="108000"/>
            <a:ext cx="7311887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59ACCA-D8C3-FBBF-07CD-E40575B7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011668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latin typeface="+mj-lt"/>
              </a:rPr>
              <a:t>Vielen Dank fürs Mitmachen! </a:t>
            </a:r>
            <a:endParaRPr lang="en-US" sz="4800" dirty="0">
              <a:latin typeface="+mj-lt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 descr="Ein Bild, das Himmel, draußen, Vogel, Strauß enthält.&#10;&#10;Automatisch generierte Beschreibung">
            <a:extLst>
              <a:ext uri="{FF2B5EF4-FFF2-40B4-BE49-F238E27FC236}">
                <a16:creationId xmlns:a16="http://schemas.microsoft.com/office/drawing/2014/main" id="{34ADBDD9-B846-99E7-9F5E-24949DD18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186F3F-1700-6512-5C11-835944F1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55C771-4E68-35D6-6599-FD89B433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65" y="0"/>
            <a:ext cx="1559071" cy="16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5168A0-6162-D121-B320-1DFC11D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4400" dirty="0"/>
              <a:t>Verschiedene Wege zur Berufsorientierung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E038F-E0D6-869A-11E8-5BB5E1F1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Es gibt Berufsberatungen, Ausbildungs- und Berufsmessen, Berufsorientierungstests, Suchmaschinen für Ausbildungsplätze und duale Studienplätze, Infoveranstaltungen wie Tage der offenen Tür….</a:t>
            </a:r>
          </a:p>
          <a:p>
            <a:pPr marL="0" indent="0">
              <a:buNone/>
            </a:pPr>
            <a:r>
              <a:rPr lang="de-DE" sz="2000" dirty="0"/>
              <a:t>… und es gibt Apps!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38CAA7-1E75-3318-6BB3-26DEBEF8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6075" y="6356350"/>
            <a:ext cx="12801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5" descr="Eine Eisenbahn, die sich durch die Wüste erstreckt">
            <a:extLst>
              <a:ext uri="{FF2B5EF4-FFF2-40B4-BE49-F238E27FC236}">
                <a16:creationId xmlns:a16="http://schemas.microsoft.com/office/drawing/2014/main" id="{0CB63CCE-AE52-CF92-DDB1-3E949FF9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" r="1542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ABD46F-EAF0-4568-09B8-FFB7CBF06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11689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761E41-34E4-093C-8C7F-89ABDC37F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1053" y="1188929"/>
            <a:ext cx="5598406" cy="3204134"/>
          </a:xfrm>
        </p:spPr>
        <p:txBody>
          <a:bodyPr anchor="b">
            <a:normAutofit/>
          </a:bodyPr>
          <a:lstStyle/>
          <a:p>
            <a:r>
              <a:rPr lang="de-DE" sz="8800" dirty="0">
                <a:solidFill>
                  <a:srgbClr val="45255E"/>
                </a:solidFill>
                <a:latin typeface="Bahnschrift" panose="020B0502040204020203" pitchFamily="34" charset="0"/>
              </a:rPr>
              <a:t>Yolo</a:t>
            </a:r>
            <a:r>
              <a:rPr lang="de-DE" sz="8800" dirty="0">
                <a:solidFill>
                  <a:schemeClr val="accent1"/>
                </a:solidFill>
                <a:latin typeface="Bahnschrift" panose="020B0502040204020203" pitchFamily="34" charset="0"/>
              </a:rPr>
              <a:t>Mio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2BE743-FA67-8288-3CB7-A00489AF0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Bahnschrift" panose="020B0502040204020203" pitchFamily="34" charset="0"/>
              </a:rPr>
              <a:t>Die Videoplattform für die Berufsorientierung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39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88D62-5427-06C8-C443-84F467F9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macht ihr heute für eure Berufsorientierung?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7CA49D-0286-2051-CD2B-7E891EC2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6D3A110-9831-EC3E-B699-29C16534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414"/>
          <a:stretch/>
        </p:blipFill>
        <p:spPr>
          <a:xfrm>
            <a:off x="451512" y="2181217"/>
            <a:ext cx="11288976" cy="3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4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B1FA1C-4BD7-9194-E91B-61FFDE46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6" y="-335715"/>
            <a:ext cx="7210425" cy="1825494"/>
          </a:xfrm>
        </p:spPr>
        <p:txBody>
          <a:bodyPr anchor="b">
            <a:noAutofit/>
          </a:bodyPr>
          <a:lstStyle/>
          <a:p>
            <a:r>
              <a:rPr lang="de-DE" sz="4400" dirty="0"/>
              <a:t>Was ist </a:t>
            </a:r>
            <a:r>
              <a:rPr lang="de-DE" sz="4400" dirty="0">
                <a:solidFill>
                  <a:srgbClr val="002060"/>
                </a:solidFill>
              </a:rPr>
              <a:t>Yolo</a:t>
            </a:r>
            <a:r>
              <a:rPr lang="de-DE" sz="4400" dirty="0">
                <a:solidFill>
                  <a:schemeClr val="accent1"/>
                </a:solidFill>
              </a:rPr>
              <a:t>Mio</a:t>
            </a:r>
            <a:r>
              <a:rPr lang="de-DE" sz="4400" dirty="0"/>
              <a:t>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F2677-7E60-B871-C147-3E2F46D5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292"/>
            <a:ext cx="5876926" cy="377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YoloMio ist wie </a:t>
            </a:r>
            <a:r>
              <a:rPr lang="de-DE" sz="2000" dirty="0">
                <a:solidFill>
                  <a:schemeClr val="accent4"/>
                </a:solidFill>
              </a:rPr>
              <a:t>Netflix</a:t>
            </a:r>
            <a:r>
              <a:rPr lang="de-DE" sz="2000" dirty="0"/>
              <a:t> nur für Berufe: </a:t>
            </a:r>
          </a:p>
          <a:p>
            <a:r>
              <a:rPr lang="de-DE" sz="2000" dirty="0"/>
              <a:t>Kostenlos, keine Registrierung, kein Tracking, keine Produktwerbung</a:t>
            </a:r>
          </a:p>
          <a:p>
            <a:r>
              <a:rPr lang="de-DE" sz="2000" dirty="0"/>
              <a:t>Ihr könnt ganz ohne Sorgen in den angezeigten Videos rumstöbern und verschiedene Berufe entdecken, die ihr vielleicht noch gar nicht kanntet</a:t>
            </a:r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68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258249-3A5B-6B20-D83A-424EAB48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3268E9-61EE-2B5C-76E3-CE27CE21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2" y="136525"/>
            <a:ext cx="2927440" cy="58843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8BA6EF-84EC-8934-429C-4AD6298D5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7" t="17569"/>
          <a:stretch/>
        </p:blipFill>
        <p:spPr>
          <a:xfrm>
            <a:off x="9490497" y="734346"/>
            <a:ext cx="2508877" cy="46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B1FA1C-4BD7-9194-E91B-61FFDE46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de-DE" sz="3600" dirty="0"/>
              <a:t>Wie funktioniert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45255E"/>
                </a:solidFill>
                <a:effectLst/>
                <a:uLnTx/>
                <a:uFillTx/>
              </a:rPr>
              <a:t>Yolo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Mio</a:t>
            </a:r>
            <a:r>
              <a:rPr lang="de-DE" sz="3600" dirty="0"/>
              <a:t>? 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F2677-7E60-B871-C147-3E2F46D5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13" y="2553901"/>
            <a:ext cx="5993892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u="sng" dirty="0">
                <a:latin typeface="Bahnschrift" panose="020B0502040204020203" pitchFamily="34" charset="0"/>
              </a:rPr>
              <a:t>Es gibt 2 Möglichkeiten: </a:t>
            </a:r>
          </a:p>
          <a:p>
            <a:pPr marL="342900" indent="-342900">
              <a:buAutoNum type="arabicPeriod"/>
            </a:pPr>
            <a:r>
              <a:rPr lang="de-DE" sz="2000" dirty="0">
                <a:latin typeface="Bahnschrift" panose="020B0502040204020203" pitchFamily="34" charset="0"/>
              </a:rPr>
              <a:t>Ihr geht ins Internet und sucht die Seite </a:t>
            </a:r>
            <a:r>
              <a:rPr lang="de-DE" sz="2000" dirty="0">
                <a:latin typeface="Bahnschrift" panose="020B0502040204020203" pitchFamily="34" charset="0"/>
                <a:hlinkClick r:id="rId2"/>
              </a:rPr>
              <a:t>www.YoloMio.de</a:t>
            </a:r>
            <a:endParaRPr lang="de-DE" sz="2000" dirty="0">
              <a:latin typeface="Bahnschrift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de-DE" sz="2000" dirty="0">
                <a:latin typeface="Bahnschrift" panose="020B0502040204020203" pitchFamily="34" charset="0"/>
              </a:rPr>
              <a:t>Ihr ladet euch die App YoloMio herunter </a:t>
            </a:r>
          </a:p>
          <a:p>
            <a:pPr marL="0" indent="0">
              <a:buNone/>
            </a:pPr>
            <a:r>
              <a:rPr lang="de-DE" sz="2000" dirty="0">
                <a:latin typeface="Bahnschrift" panose="020B0502040204020203" pitchFamily="34" charset="0"/>
              </a:rPr>
              <a:t>Wichtig ist: Ihr müsst euch nicht registrieren, sondern könnt direkt loslegen!</a:t>
            </a:r>
          </a:p>
          <a:p>
            <a:pPr marL="342900" indent="-342900">
              <a:buAutoNum type="arabicPeriod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7F3D29-89CF-76FB-D6EB-CE7F33FE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814" y="2174876"/>
            <a:ext cx="4097657" cy="240766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0EE72B7-CEE5-75D5-E4CB-F5A6CE50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7E84B-1A59-E3C0-7572-6EEA5EB5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sieht dann so aus: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BC4AAF8-2A49-CAA8-CA4A-794D690D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531" y="1560142"/>
            <a:ext cx="9436202" cy="466723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15003A-E189-C4E4-A24B-D1196240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7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907A19-3ACA-3F6E-B4D7-0B1D36F0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15" y="591628"/>
            <a:ext cx="8411579" cy="1645920"/>
          </a:xfrm>
        </p:spPr>
        <p:txBody>
          <a:bodyPr>
            <a:normAutofit/>
          </a:bodyPr>
          <a:lstStyle/>
          <a:p>
            <a:r>
              <a:rPr lang="de-DE" sz="3200" dirty="0"/>
              <a:t>Wonach möchtet ihr </a:t>
            </a:r>
            <a:br>
              <a:rPr lang="de-DE" sz="3200" dirty="0"/>
            </a:br>
            <a:r>
              <a:rPr lang="de-DE" sz="3200" dirty="0"/>
              <a:t>suchen?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E82EB2-DE6B-4398-C601-F05616A2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9" y="2881572"/>
            <a:ext cx="11164824" cy="329362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DC94DF-C95A-1C3D-F76E-2F634A68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1A3105F-FD1F-465C-BFAB-B1122253851B}"/>
              </a:ext>
            </a:extLst>
          </p:cNvPr>
          <p:cNvCxnSpPr>
            <a:cxnSpLocks/>
          </p:cNvCxnSpPr>
          <p:nvPr/>
        </p:nvCxnSpPr>
        <p:spPr>
          <a:xfrm flipH="1">
            <a:off x="3522956" y="2676139"/>
            <a:ext cx="701336" cy="1442858"/>
          </a:xfrm>
          <a:prstGeom prst="straightConnector1">
            <a:avLst/>
          </a:prstGeom>
          <a:ln w="76200">
            <a:solidFill>
              <a:schemeClr val="accent6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Neue Aufn11">
            <a:hlinkClick r:id="" action="ppaction://media"/>
            <a:extLst>
              <a:ext uri="{FF2B5EF4-FFF2-40B4-BE49-F238E27FC236}">
                <a16:creationId xmlns:a16="http://schemas.microsoft.com/office/drawing/2014/main" id="{9E4E87E5-7A04-3FE2-1FAA-52BE2279F8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8063" y="808573"/>
            <a:ext cx="1198485" cy="11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0"/>
    </mc:Choice>
    <mc:Fallback xmlns="">
      <p:transition spd="slow" advTm="1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C13222-CBC8-BEF3-9D89-957DBA4D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23625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dirty="0"/>
              <a:t>Jetzt fehlt nur noch die Postleitzahl!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latin typeface="Bahnschrift Light" panose="020B0502040204020203" pitchFamily="34" charset="0"/>
              </a:rPr>
              <a:t>Hier gebt ihr die Postleitzahl von dem Ort an, in dem ihr eure Ausbildung </a:t>
            </a:r>
            <a:r>
              <a:rPr lang="en-US" sz="2400" dirty="0" err="1">
                <a:latin typeface="Bahnschrift Light" panose="020B0502040204020203" pitchFamily="34" charset="0"/>
              </a:rPr>
              <a:t>machen</a:t>
            </a:r>
            <a:r>
              <a:rPr lang="en-US" sz="2400" dirty="0">
                <a:latin typeface="Bahnschrift Light" panose="020B0502040204020203" pitchFamily="34" charset="0"/>
              </a:rPr>
              <a:t> möchtet</a:t>
            </a:r>
            <a:br>
              <a:rPr lang="en-US" sz="2400" dirty="0">
                <a:latin typeface="Bahnschrift Light" panose="020B0502040204020203" pitchFamily="34" charset="0"/>
              </a:rPr>
            </a:br>
            <a:br>
              <a:rPr lang="en-US" sz="2400" dirty="0">
                <a:latin typeface="Bahnschrift Light" panose="020B0502040204020203" pitchFamily="34" charset="0"/>
              </a:rPr>
            </a:br>
            <a:r>
              <a:rPr lang="en-US" sz="2400" dirty="0">
                <a:latin typeface="Bahnschrift Light" panose="020B0502040204020203" pitchFamily="34" charset="0"/>
              </a:rPr>
              <a:t>Den </a:t>
            </a:r>
            <a:r>
              <a:rPr lang="en-US" sz="2400" dirty="0" err="1">
                <a:latin typeface="Bahnschrift Light" panose="020B0502040204020203" pitchFamily="34" charset="0"/>
              </a:rPr>
              <a:t>Umkreis</a:t>
            </a:r>
            <a:r>
              <a:rPr lang="en-US" sz="2400" dirty="0">
                <a:latin typeface="Bahnschrift Light" panose="020B0502040204020203" pitchFamily="34" charset="0"/>
              </a:rPr>
              <a:t> </a:t>
            </a:r>
            <a:r>
              <a:rPr lang="en-US" sz="2400" dirty="0" err="1">
                <a:latin typeface="Bahnschrift Light" panose="020B0502040204020203" pitchFamily="34" charset="0"/>
              </a:rPr>
              <a:t>könnt</a:t>
            </a:r>
            <a:r>
              <a:rPr lang="en-US" sz="2400" dirty="0">
                <a:latin typeface="Bahnschrift Light" panose="020B0502040204020203" pitchFamily="34" charset="0"/>
              </a:rPr>
              <a:t> </a:t>
            </a:r>
            <a:r>
              <a:rPr lang="en-US" sz="2400" dirty="0" err="1">
                <a:latin typeface="Bahnschrift Light" panose="020B0502040204020203" pitchFamily="34" charset="0"/>
              </a:rPr>
              <a:t>ihr</a:t>
            </a:r>
            <a:r>
              <a:rPr lang="en-US" sz="2400" dirty="0">
                <a:latin typeface="Bahnschrift Light" panose="020B0502040204020203" pitchFamily="34" charset="0"/>
              </a:rPr>
              <a:t> </a:t>
            </a:r>
            <a:r>
              <a:rPr lang="en-US" sz="2400" dirty="0" err="1">
                <a:latin typeface="Bahnschrift Light" panose="020B0502040204020203" pitchFamily="34" charset="0"/>
              </a:rPr>
              <a:t>über</a:t>
            </a:r>
            <a:r>
              <a:rPr lang="en-US" sz="2400" dirty="0">
                <a:latin typeface="Bahnschrift Light" panose="020B0502040204020203" pitchFamily="34" charset="0"/>
              </a:rPr>
              <a:t> den </a:t>
            </a:r>
            <a:r>
              <a:rPr lang="en-US" sz="2400" dirty="0" err="1">
                <a:latin typeface="Bahnschrift Light" panose="020B0502040204020203" pitchFamily="34" charset="0"/>
              </a:rPr>
              <a:t>Schieberegler</a:t>
            </a:r>
            <a:r>
              <a:rPr lang="en-US" sz="2400" dirty="0">
                <a:latin typeface="Bahnschrift Light" panose="020B0502040204020203" pitchFamily="34" charset="0"/>
              </a:rPr>
              <a:t> </a:t>
            </a:r>
            <a:r>
              <a:rPr lang="en-US" sz="2400" dirty="0" err="1">
                <a:latin typeface="Bahnschrift Light" panose="020B0502040204020203" pitchFamily="34" charset="0"/>
              </a:rPr>
              <a:t>erweitern</a:t>
            </a:r>
            <a:br>
              <a:rPr lang="en-US" sz="2400" dirty="0">
                <a:latin typeface="Bahnschrift Light" panose="020B0502040204020203" pitchFamily="34" charset="0"/>
              </a:rPr>
            </a:b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069B6F-1B59-6C96-95E8-9F26C1D6A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1270502"/>
            <a:ext cx="6408836" cy="416574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2716-7CD2-FF48-3591-82F7BC59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5736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Breitbild</PresentationFormat>
  <Paragraphs>65</Paragraphs>
  <Slides>17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Bahnschrift</vt:lpstr>
      <vt:lpstr>Bahnschrift Light</vt:lpstr>
      <vt:lpstr>Calibri</vt:lpstr>
      <vt:lpstr>AccentBoxVTI</vt:lpstr>
      <vt:lpstr>Berufsorientierung, die euch weiterbringt</vt:lpstr>
      <vt:lpstr>Verschiedene Wege zur Berufsorientierung</vt:lpstr>
      <vt:lpstr>YoloMio</vt:lpstr>
      <vt:lpstr>Was macht ihr heute für eure Berufsorientierung?</vt:lpstr>
      <vt:lpstr>Was ist YoloMio? </vt:lpstr>
      <vt:lpstr>Wie funktioniert YoloMio?  </vt:lpstr>
      <vt:lpstr>Das sieht dann so aus:</vt:lpstr>
      <vt:lpstr>Wonach möchtet ihr  suchen?</vt:lpstr>
      <vt:lpstr>Jetzt fehlt nur noch die Postleitzahl!   Hier gebt ihr die Postleitzahl von dem Ort an, in dem ihr eure Ausbildung machen möchtet  Den Umkreis könnt ihr über den Schieberegler erweitern </vt:lpstr>
      <vt:lpstr>Wie funktioniert das Gruppen-Puzzle?</vt:lpstr>
      <vt:lpstr> Los geht‘s!   Teilt euch jetzt in 3-4 Stammgruppen (8 Schüler:innen pro Gruppe) ein</vt:lpstr>
      <vt:lpstr>Pro Gruppe teilt ihr nun die 8 Berufsfelder von YoloMio  auf die Gruppenmitglieder auf</vt:lpstr>
      <vt:lpstr>Entdeckt YoloMio in eurem Berufsfeld</vt:lpstr>
      <vt:lpstr>Eure Stammgruppen lösen sich auf</vt:lpstr>
      <vt:lpstr>Arbeitsblatt in Expert:innengruppe </vt:lpstr>
      <vt:lpstr>Alle Expert:innen kehren in ihre Stammgruppe zurück </vt:lpstr>
      <vt:lpstr>Vielen Dank fürs Mitmachen!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YoloMio</dc:title>
  <dc:creator>Thi Phuc Nguyen</dc:creator>
  <cp:lastModifiedBy>Jana Tapp</cp:lastModifiedBy>
  <cp:revision>26</cp:revision>
  <cp:lastPrinted>2022-12-08T15:34:17Z</cp:lastPrinted>
  <dcterms:created xsi:type="dcterms:W3CDTF">2022-12-08T13:50:14Z</dcterms:created>
  <dcterms:modified xsi:type="dcterms:W3CDTF">2023-05-11T08:55:56Z</dcterms:modified>
</cp:coreProperties>
</file>